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55"/>
  </p:notesMasterIdLst>
  <p:sldIdLst>
    <p:sldId id="256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6" r:id="rId27"/>
    <p:sldId id="327" r:id="rId28"/>
    <p:sldId id="325" r:id="rId29"/>
    <p:sldId id="328" r:id="rId30"/>
    <p:sldId id="348" r:id="rId31"/>
    <p:sldId id="349" r:id="rId32"/>
    <p:sldId id="350" r:id="rId33"/>
    <p:sldId id="351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52" r:id="rId50"/>
    <p:sldId id="344" r:id="rId51"/>
    <p:sldId id="345" r:id="rId52"/>
    <p:sldId id="346" r:id="rId53"/>
    <p:sldId id="347" r:id="rId5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>
      <p:cViewPr varScale="1">
        <p:scale>
          <a:sx n="151" d="100"/>
          <a:sy n="151" d="100"/>
        </p:scale>
        <p:origin x="456" y="12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86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01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0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 err="1"/>
              <a:t>BeautyGAN</a:t>
            </a:r>
            <a:r>
              <a:rPr lang="en-US" altLang="ko-KR" sz="1800" dirty="0"/>
              <a:t>: Instance-level Facial Makeup Transfer with Deep Generative Adversarial Network (ACM 2018)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987574"/>
                <a:ext cx="7848872" cy="337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Domain-Level Makeup Transfer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Perceptual loss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Deep Conv. Network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에서 추출된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High level feature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사이의 차이 계산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이 논문에서는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Vgg16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을 사용함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)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Vgg16 network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에서 이미지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x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𝑙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번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째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layer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feature map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                         : feature map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의 개수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,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세로의 크기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,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가로의 크기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87574"/>
                <a:ext cx="7848872" cy="3372846"/>
              </a:xfrm>
              <a:prstGeom prst="rect">
                <a:avLst/>
              </a:prstGeom>
              <a:blipFill>
                <a:blip r:embed="rId2"/>
                <a:stretch>
                  <a:fillRect l="-466" b="-19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1F1D872-4400-4A24-8749-79A4CD0F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048835"/>
            <a:ext cx="1512168" cy="33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21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7" y="1137033"/>
                <a:ext cx="7848872" cy="546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𝑖𝑗𝑘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the activation of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𝑖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th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filter at position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&lt;j, k&gt;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𝑙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 err="1">
                    <a:latin typeface="ArialUnicodeMS"/>
                    <a:ea typeface="나눔바른고딕" panose="020B0603020101020101"/>
                  </a:rPr>
                  <a:t>th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layer.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1137033"/>
                <a:ext cx="7848872" cy="546881"/>
              </a:xfrm>
              <a:prstGeom prst="rect">
                <a:avLst/>
              </a:prstGeom>
              <a:blipFill>
                <a:blip r:embed="rId2"/>
                <a:stretch>
                  <a:fillRect l="-466" b="-11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ACD0B69-09FF-4F4C-8E09-2A6B8261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01" y="2524271"/>
            <a:ext cx="68675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9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09773" y="1037655"/>
            <a:ext cx="784887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Cycle loss : background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정보를 유지하기 위하여 도입한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Distance function –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dist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() : L1 norm, L2 norm, other metrics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DFB208-FAD6-4A3E-998F-E274A7C9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1" y="2553637"/>
            <a:ext cx="7019925" cy="60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B0386E-1217-4444-935B-A6BC0B501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8" y="3237586"/>
            <a:ext cx="6334125" cy="561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99A05D-FDB6-458E-BBAE-09A3D304B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31" y="4160095"/>
            <a:ext cx="3181350" cy="438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D0D482-2654-44EB-B786-043E0CB26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919" y="3833248"/>
            <a:ext cx="914509" cy="12875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A21557-9B1E-4EE3-BA61-C36A8838B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288" y="3843895"/>
            <a:ext cx="890181" cy="12803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35462E-0981-42E0-B433-EDA930E85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469" y="3836815"/>
            <a:ext cx="954259" cy="1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9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09773" y="1037655"/>
            <a:ext cx="7848872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Instance-level Makeup Transfer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Face parsing: lipsticks, eye shadow, foundation (important components)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각각의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part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localized histogram 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적용함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 Why?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배경과 머리카락의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pixel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makeup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과 관계 없다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영역마다 스타일이 다르고 독립적이다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EE3129-8088-451D-9972-2AAEBFB01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79" y="3651870"/>
            <a:ext cx="3779735" cy="13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1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09773" y="1037655"/>
            <a:ext cx="784887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Face parsing pretrained model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사용하여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mask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구함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Mask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구성요소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lips, eyes, face skin, hairs, background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M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대하여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binary mask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통해 분리한다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eyeshadow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EE3129-8088-451D-9972-2AAEBFB01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79" y="3651870"/>
            <a:ext cx="3779735" cy="13113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81EF7D-2915-427E-9BEC-7FD0F2B74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495" y="1201131"/>
            <a:ext cx="1200150" cy="276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5617CA-F691-4F88-A8BF-07CA9FF5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21" y="2794234"/>
            <a:ext cx="20002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74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09773" y="1037655"/>
                <a:ext cx="7848872" cy="3131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Eye shadow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mask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는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M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에서 설명되어 있지 않음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본 논문에서 구하는 방법을 제시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𝑠𝑟𝑐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≅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𝑟𝑒𝑓</m:t>
                        </m:r>
                      </m:sub>
                      <m:sup/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을 이용함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(color, shape)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𝑒𝑦𝑒</m:t>
                        </m:r>
                      </m:sub>
                      <m:sup/>
                    </m:sSubSup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는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개의 직사각형 영역을 계산하는데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,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여기서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eye region, some hair, eyebrow region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을 제외함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73" y="1037655"/>
                <a:ext cx="7848872" cy="3131627"/>
              </a:xfrm>
              <a:prstGeom prst="rect">
                <a:avLst/>
              </a:prstGeom>
              <a:blipFill>
                <a:blip r:embed="rId2"/>
                <a:stretch>
                  <a:fillRect l="-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8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09772" y="1037655"/>
                <a:ext cx="8222667" cy="3365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Histogram loss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Histogram matching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을 이용하여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이미지에 대한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pixel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관점의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loss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를 구함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Original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image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: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x,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reference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image : y, remapping image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𝐻𝑀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)</m:t>
                    </m:r>
                  </m:oMath>
                </a14:m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𝐻𝑀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e>
                    </m:d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과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x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사이의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MSE loss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를 구한다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72" y="1037655"/>
                <a:ext cx="8222667" cy="3365024"/>
              </a:xfrm>
              <a:prstGeom prst="rect">
                <a:avLst/>
              </a:prstGeom>
              <a:blipFill>
                <a:blip r:embed="rId2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96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51520" y="909698"/>
            <a:ext cx="822266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친절한 종욱씨의 간단한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histogram matching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설명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해당 이미지의 주요색을 다른 이미지의 주요색으로 바꿈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빈도 수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3C42D5-EC4E-4E4E-A2F7-EF28E7F08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0" y="1866479"/>
            <a:ext cx="2203970" cy="1440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5A54C6-B88D-48A4-A0D0-6D74FAB3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24" y="3577977"/>
            <a:ext cx="2304256" cy="1514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C30E0A-45B2-4E87-A487-8A89AA6AA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280" y="3594670"/>
            <a:ext cx="2260448" cy="1475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AAC9B2-2D28-427B-85AA-6D5024429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280" y="1829227"/>
            <a:ext cx="2304096" cy="152010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7ADACC-0910-4C68-BB05-95FEF847539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561280" y="2586559"/>
            <a:ext cx="2091000" cy="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46946B-560C-472F-8B03-27C2E3DC143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561280" y="4332290"/>
            <a:ext cx="2091000" cy="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F84E40F-80EE-4E78-A350-AF582AC99F02}"/>
              </a:ext>
            </a:extLst>
          </p:cNvPr>
          <p:cNvCxnSpPr/>
          <p:nvPr/>
        </p:nvCxnSpPr>
        <p:spPr>
          <a:xfrm>
            <a:off x="4606780" y="2586559"/>
            <a:ext cx="0" cy="1748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8CD30A-3D30-4A6A-A7CD-D8F6173E666F}"/>
              </a:ext>
            </a:extLst>
          </p:cNvPr>
          <p:cNvSpPr/>
          <p:nvPr/>
        </p:nvSpPr>
        <p:spPr>
          <a:xfrm>
            <a:off x="4036942" y="3149205"/>
            <a:ext cx="1152128" cy="5760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47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529085"/>
            <a:ext cx="8222667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Makeup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Local histogram loss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1A85AE-52C1-4200-AFF3-E261A3879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150520"/>
            <a:ext cx="6276975" cy="514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18C91E-A747-488B-9002-D54D01D2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9" y="3399825"/>
            <a:ext cx="6216187" cy="12894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9F717A-B960-4518-AD29-730017D0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74" y="900435"/>
            <a:ext cx="30956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9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Data Collection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91630"/>
            <a:ext cx="8222667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3384 female total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1115 non-makeup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2719 makeup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논문에서 만든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Makeup Transfer(MT)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    datasets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F6255C-FF4F-4420-BFCE-6796C3EB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824" y="1005034"/>
            <a:ext cx="3853061" cy="19555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E6AD22-6FE4-4526-98D7-A5D4BFCE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10" y="2925120"/>
            <a:ext cx="3427487" cy="20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6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Abstract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얼굴 정체성을 유지한 채로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makeup style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변환하는 방법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소게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이중 입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/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출력에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global 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local instance 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모두 통합하여 문제 해결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Instance loss 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픽셀 수준의 히스토그램 손실로 계산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Perceptual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Cycle 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추가하여 고품질의 영상 생성 및 정체성 유지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10531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Comparison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D34A22-0FF1-47B9-A9AC-E46AFAF6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10220"/>
            <a:ext cx="7236296" cy="38468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1FDB49-6424-431D-9B24-94987291B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26" y="-409005"/>
            <a:ext cx="29908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63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Comparison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3727A6-4A2F-4434-85E0-9E7EEAFC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87574"/>
            <a:ext cx="8001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11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842B4-13EF-426D-8220-9E607848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877342"/>
            <a:ext cx="8705850" cy="2619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B48652-C6A6-413C-B871-BD3090745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496717"/>
            <a:ext cx="2866653" cy="160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Codes run 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C64C7D-7F62-4B25-AFA9-DE963FB6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03598"/>
            <a:ext cx="6588224" cy="30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3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Codes run 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F95BF4-4159-49BC-8246-06D0A3D2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8" y="1635646"/>
            <a:ext cx="2543834" cy="17281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F99418-033C-4683-8A06-017BC3D8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315" y="1651797"/>
            <a:ext cx="2511532" cy="17120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F15E3C-91BF-467A-981F-2BAB84974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402" y="1640947"/>
            <a:ext cx="2479229" cy="17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79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Codes run 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02A01-B74B-47D7-99C4-E2AA0977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419622"/>
            <a:ext cx="3981715" cy="266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03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Codes run 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A7B9E8-D4D8-486E-95B2-59D6D25F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23" y="3003800"/>
            <a:ext cx="1695316" cy="1695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0A5E66-BAB0-4DCB-8223-4BE34ED0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2" y="2990345"/>
            <a:ext cx="1695316" cy="17087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A59C476-824B-4FB1-B4FD-7118E1B52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366" y="1000272"/>
            <a:ext cx="3260390" cy="32996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7F6979-4168-4D49-A153-06389A73C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12" y="1000272"/>
            <a:ext cx="1702017" cy="17087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295C3C2-78BD-444A-9C81-80C739758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437" y="979572"/>
            <a:ext cx="1736389" cy="172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Codes run 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586779-B12F-40AB-ADCF-23E0CCBA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059582"/>
            <a:ext cx="1811113" cy="18183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0A4BF9-7E06-4EA9-AB54-3ED9E234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3" y="3050319"/>
            <a:ext cx="1811140" cy="18256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B22750-3DF7-4B50-9342-1F295E147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059582"/>
            <a:ext cx="1804039" cy="18183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99EFC1-A48D-4E4D-B44B-B242C3C72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54" y="3050319"/>
            <a:ext cx="1804039" cy="18256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6887C5-594C-47FE-BA9F-28D3674A3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1059582"/>
            <a:ext cx="1811140" cy="18183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205EB1D-9D22-4E76-A5A4-626BD1A8A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32" y="3050319"/>
            <a:ext cx="1788928" cy="1795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C469A8-E2AB-4C1C-AC92-6BFE5DF8B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3504" y="1059582"/>
            <a:ext cx="1810455" cy="1795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FC26BF-6607-41A6-B7F2-4D217D6B74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3503" y="3050319"/>
            <a:ext cx="1788928" cy="179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2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My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91630"/>
            <a:ext cx="8222667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성능 향상을 기대하며 </a:t>
            </a:r>
            <a:r>
              <a:rPr lang="en-US" altLang="ko-KR" dirty="0" err="1">
                <a:latin typeface="ArialUnicodeMS"/>
                <a:ea typeface="나눔바른고딕" panose="020B0603020101020101"/>
              </a:rPr>
              <a:t>BeautyGAN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기반으로 여러 가지 시도를 해보았음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지금도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학습중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시도해본 방법 중에는 그나마 괜찮은 상태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눈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코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입에 대한 랜드마크로 마스크를 구한 후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A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B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해당 영역 간의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885742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My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72447C-4711-4FAD-97AB-72643F05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473185"/>
            <a:ext cx="4347765" cy="25334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5E5411-EB1E-4513-A9E7-E54FE304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90325"/>
            <a:ext cx="4292607" cy="251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987574"/>
            <a:ext cx="4248472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BeautyGAN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이중 입출력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GAN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입력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(makeup, no-makeup image)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UnicodeMS"/>
                <a:ea typeface="나눔바른고딕" panose="020B0603020101020101"/>
              </a:rPr>
              <a:t>CycleGAN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기반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서로 다른 얼굴 영역에서 계산된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Pixel level histogram loss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채택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Perceptual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와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Cycle loss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   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통합하여 얼굴의 정체성 유지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Paired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한 데이터가 필요 없음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5E6ECE-4FBA-4C53-9706-EE4227AD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987574"/>
            <a:ext cx="3888432" cy="39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68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My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B60DD-2104-4F8C-9D77-88320C0A2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85" y="1707654"/>
            <a:ext cx="4036415" cy="2408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4C320A-9D12-4A31-9A40-232C27A9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707654"/>
            <a:ext cx="4201914" cy="24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31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My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640473-0482-4200-AC06-0128A83D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08" y="1707654"/>
            <a:ext cx="3718844" cy="21740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4E6FA8-51F4-4C29-960A-55A8E571F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85032"/>
            <a:ext cx="3849042" cy="230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78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Implementation of Golf Swing Double Trajectories Analysis Based on Principal Component Analysis (Working Title)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JONGWOOK-SI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8328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Abstract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Kinect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사용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데이터를 입력으로 받은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원본군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데이터를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PCA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통해 분산이 가장 큰 값을 이용하여 궤적을 재구성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상관관계를 고려한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Score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산출 방법 제시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평균 값을 통한 재구성과 제안 방법의 비교를 통한 타당성 검증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05535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419622"/>
                <a:ext cx="8568952" cy="1334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스윙 궤적 재구성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개의 </a:t>
                </a:r>
                <a:r>
                  <a:rPr lang="ko-KR" altLang="en-US" dirty="0" err="1">
                    <a:latin typeface="ArialUnicodeMS"/>
                    <a:ea typeface="나눔바른고딕" panose="020B0603020101020101"/>
                  </a:rPr>
                  <a:t>원본군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데이터에 대하여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x, y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좌표를 각각 분리한 두 행렬 정의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: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𝛿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개</m:t>
                    </m:r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의 행과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2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개의 열로 구성된 좌표행렬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19622"/>
                <a:ext cx="8568952" cy="1334404"/>
              </a:xfrm>
              <a:prstGeom prst="rect">
                <a:avLst/>
              </a:prstGeom>
              <a:blipFill>
                <a:blip r:embed="rId2"/>
                <a:stretch>
                  <a:fillRect l="-427" b="-45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_x512213712">
            <a:extLst>
              <a:ext uri="{FF2B5EF4-FFF2-40B4-BE49-F238E27FC236}">
                <a16:creationId xmlns:a16="http://schemas.microsoft.com/office/drawing/2014/main" id="{C074988E-025E-41AB-B569-8F6C4457A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5738"/>
            <a:ext cx="1101725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_x512214648">
            <a:extLst>
              <a:ext uri="{FF2B5EF4-FFF2-40B4-BE49-F238E27FC236}">
                <a16:creationId xmlns:a16="http://schemas.microsoft.com/office/drawing/2014/main" id="{C696061F-0221-4BDF-8B60-CB4738992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931790"/>
            <a:ext cx="1036638" cy="174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1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419622"/>
                <a:ext cx="8568952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의 각 열에 대한 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</m:t>
                    </m:r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𝑦</m:t>
                            </m:r>
                          </m:sub>
                        </m:sSub>
                      </m:e>
                    </m:acc>
                    <m:r>
                      <a:rPr lang="ko-KR" altLang="en-US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를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ko-KR" altLang="en-US" dirty="0" err="1">
                    <a:latin typeface="ArialUnicodeMS"/>
                    <a:ea typeface="나눔바른고딕" panose="020B0603020101020101"/>
                  </a:rPr>
                  <a:t>원소차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하여 열벡터의 평균을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으로 만듦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전치행렬을 구한 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를 곱하여 공분산 행렬을 구함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19622"/>
                <a:ext cx="8568952" cy="971292"/>
              </a:xfrm>
              <a:prstGeom prst="rect">
                <a:avLst/>
              </a:prstGeom>
              <a:blipFill>
                <a:blip r:embed="rId2"/>
                <a:stretch>
                  <a:fillRect l="-427" b="-6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5CC9BC-1FAA-4B9F-BB7B-9F435EE7E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643758"/>
            <a:ext cx="44100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35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419622"/>
                <a:ext cx="8568952" cy="1761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고</m:t>
                    </m:r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윳값의 경우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𝑥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를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만족시키는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𝜆</m:t>
                    </m:r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를 구하기 위해서 좌변으로 이항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=0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을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만족시켜야 하므로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𝐴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𝐼</m:t>
                    </m:r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의 행렬식이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이 되어야 함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𝐶𝑜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𝐶𝑜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의</m:t>
                    </m:r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원소를 행 순서대로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…,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3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이</m:t>
                    </m:r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라 할 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𝜆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  <a:r>
                  <a:rPr lang="en-US" altLang="ko-KR" dirty="0"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나눔바른고딕" panose="020B0603020101020101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𝜆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)-</a:t>
                </a:r>
                <a:r>
                  <a:rPr lang="en-US" altLang="ko-KR" dirty="0"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=0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𝜆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에</m:t>
                    </m:r>
                  </m:oMath>
                </a14:m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관한 이차방정식 유도가능 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19622"/>
                <a:ext cx="8568952" cy="1761957"/>
              </a:xfrm>
              <a:prstGeom prst="rect">
                <a:avLst/>
              </a:prstGeom>
              <a:blipFill>
                <a:blip r:embed="rId2"/>
                <a:stretch>
                  <a:fillRect l="-427" b="-4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5983BE-5617-41CA-BB09-31FB3789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579862"/>
            <a:ext cx="44196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46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첫번째 열을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1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로 만들기 위하여 행을 기준으로 나눈다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UnicodeMS"/>
                <a:ea typeface="나눔바른고딕" panose="020B0603020101020101"/>
              </a:rPr>
              <a:t>윗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삼각행렬로 변환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X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대한 고유벡터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(8)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F69E76-4535-4EED-B9D1-A364BD1E0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058119"/>
            <a:ext cx="3628308" cy="28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62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행렬과 고유벡터를 구하여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x, y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 대한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PCA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행렬 구한 후 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기존 연구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(1$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인식기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)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방법을 통하여 재구성된 궤적의 범위 변경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FB223A-3B15-4C61-979A-C09200A5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56106"/>
            <a:ext cx="5582595" cy="10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52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419622"/>
                <a:ext cx="8568952" cy="1735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𝐶𝑜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𝐶𝑜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를 산포도에 </a:t>
                </a:r>
                <a:r>
                  <a:rPr lang="ko-KR" altLang="en-US" dirty="0" err="1">
                    <a:latin typeface="ArialUnicodeMS"/>
                    <a:ea typeface="나눔바른고딕" panose="020B0603020101020101"/>
                  </a:rPr>
                  <a:t>나타내었을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때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3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가지로 분류 가능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(1) 1, 3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사분면에 분포하게 되는 경우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–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양의 선형관계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(1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에 가까움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(2) 2, 4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사분면에 분포하게 되는 경우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–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음의 선형관계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(-1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에 가까움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(3)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전체 사면에 고르게 분포하는 경우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0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에 가까움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–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관계 없음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19622"/>
                <a:ext cx="8568952" cy="1735924"/>
              </a:xfrm>
              <a:prstGeom prst="rect">
                <a:avLst/>
              </a:prstGeom>
              <a:blipFill>
                <a:blip r:embed="rId2"/>
                <a:stretch>
                  <a:fillRect l="-427" b="-4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E77C81-11E4-441B-827F-DCD720FA3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155546"/>
            <a:ext cx="47053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987574"/>
            <a:ext cx="7848872" cy="357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이 논문의 기여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3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가지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342900" indent="-342900" algn="l">
              <a:lnSpc>
                <a:spcPct val="250000"/>
              </a:lnSpc>
              <a:buFont typeface="+mj-ea"/>
              <a:buAutoNum type="circleNumDbPlain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듀얼 입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/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출력으로 자동 메이크업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transfer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실현함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342900" indent="-342900" algn="l">
              <a:lnSpc>
                <a:spcPct val="250000"/>
              </a:lnSpc>
              <a:buFont typeface="+mj-ea"/>
              <a:buAutoNum type="circleNumDbPlain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Local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영역에서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pixel level instance loss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를 사용함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 Instance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방식은 다른 이미지로의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transfer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에서 쉽게 일반화가 가능함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  <a:p>
            <a:pPr marL="342900" indent="-342900" algn="l">
              <a:lnSpc>
                <a:spcPct val="250000"/>
              </a:lnSpc>
              <a:buFont typeface="+mj-ea"/>
              <a:buAutoNum type="circleNumDbPlain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3834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새로운 메이크업 데이터 셋을 구축하였음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6937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323528" y="1419622"/>
                <a:ext cx="8568952" cy="46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나눔바른고딕" panose="020B0603020101020101"/>
                      </a:rPr>
                      <m:t>궤</m:t>
                    </m:r>
                  </m:oMath>
                </a14:m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적이 비슷한 형태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, 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출발지와 도착지의 방향이 같은 경우 </a:t>
                </a:r>
                <a:r>
                  <a:rPr lang="en-US" altLang="ko-KR" dirty="0">
                    <a:latin typeface="ArialUnicodeMS"/>
                    <a:ea typeface="나눔바른고딕" panose="020B0603020101020101"/>
                  </a:rPr>
                  <a:t>: </a:t>
                </a:r>
                <a:r>
                  <a:rPr lang="ko-KR" altLang="en-US" dirty="0" err="1">
                    <a:latin typeface="ArialUnicodeMS"/>
                    <a:ea typeface="나눔바른고딕" panose="020B0603020101020101"/>
                  </a:rPr>
                  <a:t>둘다</a:t>
                </a:r>
                <a:r>
                  <a:rPr lang="ko-KR" altLang="en-US" dirty="0">
                    <a:latin typeface="ArialUnicodeMS"/>
                    <a:ea typeface="나눔바른고딕" panose="020B0603020101020101"/>
                  </a:rPr>
                  <a:t> 양의 선형관계</a:t>
                </a:r>
                <a:endParaRPr lang="en-US" altLang="ko-KR" dirty="0">
                  <a:latin typeface="ArialUnicodeMS"/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19622"/>
                <a:ext cx="8568952" cy="462178"/>
              </a:xfrm>
              <a:prstGeom prst="rect">
                <a:avLst/>
              </a:prstGeom>
              <a:blipFill>
                <a:blip r:embed="rId2"/>
                <a:stretch>
                  <a:fillRect l="-427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2B15683-B43E-4E53-8EDB-92887693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32" y="2690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72265120">
            <a:extLst>
              <a:ext uri="{FF2B5EF4-FFF2-40B4-BE49-F238E27FC236}">
                <a16:creationId xmlns:a16="http://schemas.microsoft.com/office/drawing/2014/main" id="{9D81D994-C456-4519-BA68-A1251D5B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39657"/>
            <a:ext cx="3312368" cy="166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404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궤적이 비슷한 형태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출발지와 도착지의 방향이 다른 경우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둘다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음의 선형관계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5E04A47-33FA-43EF-955C-EDCB7371D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28105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72235384">
            <a:extLst>
              <a:ext uri="{FF2B5EF4-FFF2-40B4-BE49-F238E27FC236}">
                <a16:creationId xmlns:a16="http://schemas.microsoft.com/office/drawing/2014/main" id="{55A4E4B6-DFDC-4E0E-8D03-6C18B3DB5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17" y="2451773"/>
            <a:ext cx="3456384" cy="177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28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궤적이 </a:t>
            </a:r>
            <a:r>
              <a:rPr lang="ko-KR" altLang="en-US" dirty="0" err="1">
                <a:latin typeface="ArialUnicodeMS"/>
                <a:ea typeface="나눔바른고딕" panose="020B0603020101020101"/>
              </a:rPr>
              <a:t>크로스된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형태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,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출발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/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도착지의 관계 없는 경우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둘의 상관계수 부호 다름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0BBA41-4F37-4C13-9BD0-00206B29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1226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72235456">
            <a:extLst>
              <a:ext uri="{FF2B5EF4-FFF2-40B4-BE49-F238E27FC236}">
                <a16:creationId xmlns:a16="http://schemas.microsoft.com/office/drawing/2014/main" id="{98548787-3572-4EA9-BA28-E985BAA08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54" y="2787774"/>
            <a:ext cx="3676675" cy="17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952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Proposed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Score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0BBA41-4F37-4C13-9BD0-00206B29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1226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683B9C-85B3-40CF-BCD1-58506D34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29" y="2020838"/>
            <a:ext cx="45529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40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Analysis and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최대 람다로 재구성                              최소 람다로 재구성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0BBA41-4F37-4C13-9BD0-00206B29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1226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C5538F8-3D1B-465A-9C89-E78C205CE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2102838"/>
            <a:ext cx="13286875" cy="87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512273760">
            <a:extLst>
              <a:ext uri="{FF2B5EF4-FFF2-40B4-BE49-F238E27FC236}">
                <a16:creationId xmlns:a16="http://schemas.microsoft.com/office/drawing/2014/main" id="{E6F93C9F-7FA1-4995-A6D8-E05359650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23065"/>
            <a:ext cx="3512735" cy="137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822DBD21-060D-4AD2-AE79-7E76312AB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98392"/>
            <a:ext cx="14504722" cy="87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512274840">
            <a:extLst>
              <a:ext uri="{FF2B5EF4-FFF2-40B4-BE49-F238E27FC236}">
                <a16:creationId xmlns:a16="http://schemas.microsoft.com/office/drawing/2014/main" id="{C9D98A43-4E65-46AE-A541-0B83465E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323065"/>
            <a:ext cx="3651995" cy="13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9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Analysis and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Address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to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top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0BBA41-4F37-4C13-9BD0-00206B29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1226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C5538F8-3D1B-465A-9C89-E78C205CE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2102838"/>
            <a:ext cx="13286875" cy="87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22DBD21-060D-4AD2-AE79-7E76312AB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98392"/>
            <a:ext cx="14504722" cy="87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7170F5-3303-4804-815B-0A6E625B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650"/>
            <a:ext cx="9144000" cy="28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81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Analysis and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Top to Impact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0BBA41-4F37-4C13-9BD0-00206B29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1226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C5538F8-3D1B-465A-9C89-E78C205CE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2102838"/>
            <a:ext cx="13286875" cy="87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22DBD21-060D-4AD2-AE79-7E76312AB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98392"/>
            <a:ext cx="14504722" cy="87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ED0B92-9530-4991-8EF8-F6F467D2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987"/>
            <a:ext cx="9144000" cy="27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04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Analysis and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Impact to Finish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0BBA41-4F37-4C13-9BD0-00206B29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1226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C5538F8-3D1B-465A-9C89-E78C205CE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2102838"/>
            <a:ext cx="13286875" cy="87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22DBD21-060D-4AD2-AE79-7E76312AB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98392"/>
            <a:ext cx="14504722" cy="87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7CF12C-0A0C-422E-BCC8-F93AAFAF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176934"/>
            <a:ext cx="9144000" cy="28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28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Analysis and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1419622"/>
            <a:ext cx="856895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비교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0BBA41-4F37-4C13-9BD0-00206B29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1226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C5538F8-3D1B-465A-9C89-E78C205CE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2102838"/>
            <a:ext cx="13286875" cy="87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22DBD21-060D-4AD2-AE79-7E76312AB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98392"/>
            <a:ext cx="14504722" cy="87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9ED0D-A312-44A5-A0A1-92239359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" y="1934860"/>
            <a:ext cx="9144000" cy="26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28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Analysis and Results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0BBA41-4F37-4C13-9BD0-00206B29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1226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C5538F8-3D1B-465A-9C89-E78C205CE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2102838"/>
            <a:ext cx="13286875" cy="87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22DBD21-060D-4AD2-AE79-7E76312AB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98392"/>
            <a:ext cx="14504722" cy="87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DC1FC79-1F65-46D1-B513-94A2C82AC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65580"/>
            <a:ext cx="11154358" cy="51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512255184">
            <a:extLst>
              <a:ext uri="{FF2B5EF4-FFF2-40B4-BE49-F238E27FC236}">
                <a16:creationId xmlns:a16="http://schemas.microsoft.com/office/drawing/2014/main" id="{0AD1C1E2-3E11-43E3-9E20-0BD13450E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7614"/>
            <a:ext cx="2736304" cy="29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E1A7299E-65FC-4DB0-9B46-CCF76F13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240" y="1390968"/>
            <a:ext cx="11192160" cy="52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512258784">
            <a:extLst>
              <a:ext uri="{FF2B5EF4-FFF2-40B4-BE49-F238E27FC236}">
                <a16:creationId xmlns:a16="http://schemas.microsoft.com/office/drawing/2014/main" id="{DBAFEAB6-A299-4181-A189-83EA697F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240" y="1373376"/>
            <a:ext cx="2798040" cy="295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987574"/>
            <a:ext cx="784887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목표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: instance-level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에서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facial makeup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 transfer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하는 것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Two data collection: (A: non-makeup,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B: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makeup)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동시에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도메인 사이에서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mapping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을 학습함 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0A7D3F-A14C-40C6-BBB1-80074967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5106"/>
            <a:ext cx="2238375" cy="447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33A0A3-E43B-4E6F-B261-304C4725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276176"/>
            <a:ext cx="2238375" cy="466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D1502F-1C09-46F1-8EFB-31B0960D8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50" y="3528571"/>
            <a:ext cx="32956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75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Conclusion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0BBA41-4F37-4C13-9BD0-00206B29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1226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C5538F8-3D1B-465A-9C89-E78C205CE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2102838"/>
            <a:ext cx="13286875" cy="87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22DBD21-060D-4AD2-AE79-7E76312AB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98392"/>
            <a:ext cx="14504722" cy="87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DC1FC79-1F65-46D1-B513-94A2C82AC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65580"/>
            <a:ext cx="11154358" cy="51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1A7299E-65FC-4DB0-9B46-CCF76F13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240" y="1390968"/>
            <a:ext cx="11192160" cy="52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231BCB-657C-472A-8DE3-9FFE1506D736}"/>
              </a:ext>
            </a:extLst>
          </p:cNvPr>
          <p:cNvSpPr txBox="1"/>
          <p:nvPr/>
        </p:nvSpPr>
        <p:spPr>
          <a:xfrm>
            <a:off x="287524" y="1275606"/>
            <a:ext cx="8568952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각 구간별 골프 스윙의 이중 궤적에 대하여 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나눔바른고딕" panose="020B0603020101020101"/>
              </a:rPr>
              <a:t>PCA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와 상관계수를 이용해 </a:t>
            </a:r>
            <a:endParaRPr lang="en-US" altLang="ko-KR" sz="1800" kern="0" spc="-60" dirty="0">
              <a:solidFill>
                <a:srgbClr val="000000"/>
              </a:solidFill>
              <a:effectLst/>
              <a:latin typeface="휴먼명조"/>
              <a:ea typeface="나눔바른고딕" panose="020B0603020101020101"/>
            </a:endParaRPr>
          </a:p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-60" dirty="0">
                <a:solidFill>
                  <a:srgbClr val="000000"/>
                </a:solidFill>
                <a:latin typeface="휴먼명조"/>
                <a:ea typeface="나눔바른고딕" panose="020B0603020101020101"/>
              </a:rPr>
              <a:t>   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좀 더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신뢰있는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평가를 할 수 있는 방법을 제안</a:t>
            </a:r>
            <a:endParaRPr lang="en-US" altLang="ko-KR" sz="1800" kern="0" spc="-60" dirty="0">
              <a:solidFill>
                <a:srgbClr val="000000"/>
              </a:solidFill>
              <a:effectLst/>
              <a:latin typeface="휴먼명조"/>
              <a:ea typeface="나눔바른고딕" panose="020B0603020101020101"/>
            </a:endParaRPr>
          </a:p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kern="0" spc="-60" dirty="0">
                <a:solidFill>
                  <a:srgbClr val="000000"/>
                </a:solidFill>
                <a:latin typeface="휴먼명조"/>
                <a:ea typeface="나눔바른고딕" panose="020B0603020101020101"/>
              </a:rPr>
              <a:t>평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균보다 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나눔바른고딕" panose="020B0603020101020101"/>
              </a:rPr>
              <a:t>PCA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를 사용하는 것이 더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신뢰있는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결과가 나오는 것을 증명</a:t>
            </a:r>
            <a:endParaRPr lang="ko-KR" altLang="en-US" sz="1800" kern="0" spc="-60" dirty="0">
              <a:solidFill>
                <a:srgbClr val="000000"/>
              </a:solidFill>
              <a:effectLst/>
              <a:latin typeface="한양신명조"/>
              <a:ea typeface="나눔바른고딕" panose="020B0603020101020101"/>
            </a:endParaRPr>
          </a:p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특히 비슷한 특징이 없는 골프 스윙 궤적에 대한 평가에서 큰 성능 향상</a:t>
            </a:r>
            <a:endParaRPr lang="ko-KR" altLang="en-US" sz="1800" kern="0" spc="-60" dirty="0">
              <a:solidFill>
                <a:srgbClr val="000000"/>
              </a:solidFill>
              <a:effectLst/>
              <a:latin typeface="한양신명조"/>
              <a:ea typeface="나눔바른고딕" panose="020B0603020101020101"/>
            </a:endParaRPr>
          </a:p>
          <a:p>
            <a:pPr marL="285750" marR="0" indent="-28575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kern="0" spc="-60" dirty="0">
              <a:solidFill>
                <a:srgbClr val="000000"/>
              </a:solidFill>
              <a:effectLst/>
              <a:latin typeface="한양신명조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33786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/>
              </a:rPr>
              <a:t>Conclusion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99BC75-8C52-4620-BD47-DA4DA43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87E4CE-AC36-4115-A466-C8041F60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128BA-D442-4DF3-99D3-8BCB917D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49F129-62F8-4FB3-82DF-73DC3EFF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0BBA41-4F37-4C13-9BD0-00206B29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1226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C5538F8-3D1B-465A-9C89-E78C205CE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2102838"/>
            <a:ext cx="13286875" cy="87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22DBD21-060D-4AD2-AE79-7E76312AB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98392"/>
            <a:ext cx="14504722" cy="87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DC1FC79-1F65-46D1-B513-94A2C82AC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65580"/>
            <a:ext cx="11154358" cy="51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1A7299E-65FC-4DB0-9B46-CCF76F13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240" y="1390968"/>
            <a:ext cx="11192160" cy="52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231BCB-657C-472A-8DE3-9FFE1506D736}"/>
              </a:ext>
            </a:extLst>
          </p:cNvPr>
          <p:cNvSpPr txBox="1"/>
          <p:nvPr/>
        </p:nvSpPr>
        <p:spPr>
          <a:xfrm>
            <a:off x="287524" y="1563638"/>
            <a:ext cx="8568952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두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데이터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만으로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한양신명조"/>
                <a:ea typeface="나눔바른고딕" panose="020B0603020101020101"/>
              </a:rPr>
              <a:t>PCA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를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사용하기에는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데이터의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형태에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따라서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성능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차이가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큼</a:t>
            </a:r>
            <a:endParaRPr lang="en-US" altLang="ko-KR" sz="1800" kern="0" spc="-60" dirty="0">
              <a:solidFill>
                <a:srgbClr val="000000"/>
              </a:solidFill>
              <a:effectLst/>
              <a:latin typeface="휴먼명조"/>
              <a:ea typeface="나눔바른고딕" panose="020B0603020101020101"/>
            </a:endParaRPr>
          </a:p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향후에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,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나눔바른고딕" panose="020B0603020101020101"/>
              </a:rPr>
              <a:t> 다중의 골프 스윙 궤적을 이용해 분석하는 방법을 제시하여 평가 필요</a:t>
            </a:r>
            <a:endParaRPr lang="ko-KR" altLang="en-US" sz="1800" kern="0" spc="-60" dirty="0">
              <a:solidFill>
                <a:srgbClr val="000000"/>
              </a:solidFill>
              <a:effectLst/>
              <a:latin typeface="한양신명조"/>
              <a:ea typeface="나눔바른고딕" panose="020B0603020101020101"/>
            </a:endParaRPr>
          </a:p>
          <a:p>
            <a:pPr marL="0" marR="0" indent="1270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-60" dirty="0">
              <a:solidFill>
                <a:srgbClr val="000000"/>
              </a:solidFill>
              <a:effectLst/>
              <a:latin typeface="한양신명조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72928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987574"/>
            <a:ext cx="784887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UnicodeMS"/>
                <a:ea typeface="나눔바른고딕" panose="020B0603020101020101"/>
              </a:rPr>
              <a:t>입력</a:t>
            </a: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UnicodeMS"/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Generator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의 출력</a:t>
            </a:r>
            <a:endParaRPr lang="en-US" altLang="ko-KR" dirty="0">
              <a:latin typeface="ArialUnicodeMS"/>
              <a:ea typeface="나눔바른고딕" panose="020B0603020101020101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50E8CC-9033-4894-9D40-8C8912B7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67" y="1569556"/>
            <a:ext cx="1438275" cy="466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850580-3A3C-4B00-A71E-644BA7BA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39" y="1540980"/>
            <a:ext cx="1533525" cy="523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3856E7-1409-4492-A6EE-9C18D1494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239" y="2690604"/>
            <a:ext cx="1628775" cy="590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E8AB3D-AA1B-4D64-AA46-CA6A8B509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14" y="2690604"/>
            <a:ext cx="1438276" cy="6476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49CDB3-DBDF-4AC1-A217-F48F50137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191" y="3803501"/>
            <a:ext cx="43053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8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6A45AF-B5CD-4DFD-BF32-8F69F6F94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43558"/>
            <a:ext cx="6976321" cy="43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987574"/>
            <a:ext cx="784887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2</a:t>
            </a:r>
            <a:r>
              <a:rPr lang="ko-KR" altLang="en-US" dirty="0">
                <a:latin typeface="ArialUnicodeMS"/>
                <a:ea typeface="나눔바른고딕" panose="020B0603020101020101"/>
              </a:rPr>
              <a:t>개의 </a:t>
            </a:r>
            <a:r>
              <a:rPr lang="en-US" altLang="ko-KR" dirty="0">
                <a:latin typeface="ArialUnicodeMS"/>
                <a:ea typeface="나눔바른고딕" panose="020B0603020101020101"/>
              </a:rPr>
              <a:t>Discriminator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EDE82E-D8B2-4890-BFF3-7C967778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181298"/>
            <a:ext cx="3456384" cy="30777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A3CD1E-FF71-4707-B821-8367AD95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7" y="1970388"/>
            <a:ext cx="4671492" cy="7839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58706F-32D7-4CC3-B630-AF93A9A31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22" y="3028486"/>
            <a:ext cx="4671492" cy="7532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CE77804-328E-4C83-8743-40A8C97F1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13" y="4147188"/>
            <a:ext cx="4218456" cy="38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1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/>
              </a:rPr>
              <a:t>This paper’s approach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323528" y="987574"/>
            <a:ext cx="784887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UnicodeMS"/>
                <a:ea typeface="나눔바른고딕" panose="020B0603020101020101"/>
              </a:rPr>
              <a:t>Generator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7BD95D-3B79-4D0F-9A63-354513BD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71637"/>
            <a:ext cx="6105525" cy="1800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75253E-6650-4FAC-A299-870B0962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971110"/>
            <a:ext cx="5472608" cy="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030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10042</TotalTime>
  <Words>1062</Words>
  <Application>Microsoft Office PowerPoint</Application>
  <PresentationFormat>화면 슬라이드 쇼(16:9)</PresentationFormat>
  <Paragraphs>180</Paragraphs>
  <Slides>51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51</vt:i4>
      </vt:variant>
    </vt:vector>
  </HeadingPairs>
  <TitlesOfParts>
    <vt:vector size="63" baseType="lpstr">
      <vt:lpstr>Arial Unicode MS</vt:lpstr>
      <vt:lpstr>ArialUnicodeMS</vt:lpstr>
      <vt:lpstr>나눔바른고딕</vt:lpstr>
      <vt:lpstr>맑은 고딕</vt:lpstr>
      <vt:lpstr>한양신명조</vt:lpstr>
      <vt:lpstr>휴먼명조</vt:lpstr>
      <vt:lpstr>Arial</vt:lpstr>
      <vt:lpstr>Cambria Math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305</cp:revision>
  <dcterms:created xsi:type="dcterms:W3CDTF">2016-12-05T23:26:54Z</dcterms:created>
  <dcterms:modified xsi:type="dcterms:W3CDTF">2021-01-15T03:28:43Z</dcterms:modified>
</cp:coreProperties>
</file>